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8/4/2020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8/4/2020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8/4/2020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8/4/2020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8/4/2020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8/4/2020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8/4/2020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8/4/2020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Coursera Capstone Project</a:t>
            </a:r>
            <a:endParaRPr lang="en-US" dirty="0"/>
          </a:p>
        </p:txBody>
      </p:sp>
    </p:spTree>
    <p:extLst>
      <p:ext uri="{BB962C8B-B14F-4D97-AF65-F5344CB8AC3E}">
        <p14:creationId xmlns:p14="http://schemas.microsoft.com/office/powerpoint/2010/main" val="167708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517" y="1502229"/>
            <a:ext cx="10978433" cy="3958046"/>
          </a:xfrm>
          <a:prstGeom prst="rect">
            <a:avLst/>
          </a:prstGeom>
        </p:spPr>
      </p:pic>
    </p:spTree>
    <p:extLst>
      <p:ext uri="{BB962C8B-B14F-4D97-AF65-F5344CB8AC3E}">
        <p14:creationId xmlns:p14="http://schemas.microsoft.com/office/powerpoint/2010/main" val="4280451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847" y="560009"/>
            <a:ext cx="10026120" cy="5893042"/>
          </a:xfrm>
          <a:prstGeom prst="rect">
            <a:avLst/>
          </a:prstGeom>
        </p:spPr>
      </p:pic>
    </p:spTree>
    <p:extLst>
      <p:ext uri="{BB962C8B-B14F-4D97-AF65-F5344CB8AC3E}">
        <p14:creationId xmlns:p14="http://schemas.microsoft.com/office/powerpoint/2010/main" val="375785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952" y="1214846"/>
            <a:ext cx="10510598" cy="4715692"/>
          </a:xfrm>
          <a:prstGeom prst="rect">
            <a:avLst/>
          </a:prstGeom>
        </p:spPr>
      </p:pic>
    </p:spTree>
    <p:extLst>
      <p:ext uri="{BB962C8B-B14F-4D97-AF65-F5344CB8AC3E}">
        <p14:creationId xmlns:p14="http://schemas.microsoft.com/office/powerpoint/2010/main" val="1260697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678" y="1542786"/>
            <a:ext cx="9090952" cy="4008927"/>
          </a:xfrm>
          <a:prstGeom prst="rect">
            <a:avLst/>
          </a:prstGeom>
        </p:spPr>
      </p:pic>
    </p:spTree>
    <p:extLst>
      <p:ext uri="{BB962C8B-B14F-4D97-AF65-F5344CB8AC3E}">
        <p14:creationId xmlns:p14="http://schemas.microsoft.com/office/powerpoint/2010/main" val="1071568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62" y="770709"/>
            <a:ext cx="9875048" cy="5408022"/>
          </a:xfrm>
          <a:prstGeom prst="rect">
            <a:avLst/>
          </a:prstGeom>
        </p:spPr>
      </p:pic>
    </p:spTree>
    <p:extLst>
      <p:ext uri="{BB962C8B-B14F-4D97-AF65-F5344CB8AC3E}">
        <p14:creationId xmlns:p14="http://schemas.microsoft.com/office/powerpoint/2010/main" val="114237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574" y="600892"/>
            <a:ext cx="10828456" cy="5564778"/>
          </a:xfrm>
          <a:prstGeom prst="rect">
            <a:avLst/>
          </a:prstGeom>
        </p:spPr>
      </p:pic>
    </p:spTree>
    <p:extLst>
      <p:ext uri="{BB962C8B-B14F-4D97-AF65-F5344CB8AC3E}">
        <p14:creationId xmlns:p14="http://schemas.microsoft.com/office/powerpoint/2010/main" val="108504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79" y="822960"/>
            <a:ext cx="11036140" cy="5290457"/>
          </a:xfrm>
          <a:prstGeom prst="rect">
            <a:avLst/>
          </a:prstGeom>
        </p:spPr>
      </p:pic>
    </p:spTree>
    <p:extLst>
      <p:ext uri="{BB962C8B-B14F-4D97-AF65-F5344CB8AC3E}">
        <p14:creationId xmlns:p14="http://schemas.microsoft.com/office/powerpoint/2010/main" val="1751739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835" y="457200"/>
            <a:ext cx="10045878" cy="5995851"/>
          </a:xfrm>
          <a:prstGeom prst="rect">
            <a:avLst/>
          </a:prstGeom>
        </p:spPr>
      </p:pic>
    </p:spTree>
    <p:extLst>
      <p:ext uri="{BB962C8B-B14F-4D97-AF65-F5344CB8AC3E}">
        <p14:creationId xmlns:p14="http://schemas.microsoft.com/office/powerpoint/2010/main" val="67132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888" y="923575"/>
            <a:ext cx="8402223" cy="501084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297" y="483325"/>
            <a:ext cx="10090461" cy="5865223"/>
          </a:xfrm>
          <a:prstGeom prst="rect">
            <a:avLst/>
          </a:prstGeom>
        </p:spPr>
      </p:pic>
    </p:spTree>
    <p:extLst>
      <p:ext uri="{BB962C8B-B14F-4D97-AF65-F5344CB8AC3E}">
        <p14:creationId xmlns:p14="http://schemas.microsoft.com/office/powerpoint/2010/main" val="2472841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406" y="471260"/>
            <a:ext cx="10012750" cy="5955666"/>
          </a:xfrm>
          <a:prstGeom prst="rect">
            <a:avLst/>
          </a:prstGeom>
        </p:spPr>
      </p:pic>
    </p:spTree>
    <p:extLst>
      <p:ext uri="{BB962C8B-B14F-4D97-AF65-F5344CB8AC3E}">
        <p14:creationId xmlns:p14="http://schemas.microsoft.com/office/powerpoint/2010/main" val="46396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2149" y="587829"/>
            <a:ext cx="10267405" cy="3416320"/>
          </a:xfrm>
          <a:prstGeom prst="rect">
            <a:avLst/>
          </a:prstGeom>
        </p:spPr>
        <p:txBody>
          <a:bodyPr wrap="square">
            <a:spAutoFit/>
          </a:bodyPr>
          <a:lstStyle/>
          <a:p>
            <a:r>
              <a:rPr lang="en-US" b="1" dirty="0">
                <a:solidFill>
                  <a:srgbClr val="000000"/>
                </a:solidFill>
                <a:latin typeface="Helvetica Neue"/>
              </a:rPr>
              <a:t>Coursera Capstone - Report Content</a:t>
            </a:r>
          </a:p>
          <a:p>
            <a:r>
              <a:rPr lang="en-US" dirty="0">
                <a:solidFill>
                  <a:srgbClr val="000000"/>
                </a:solidFill>
                <a:latin typeface="Helvetica Neue"/>
              </a:rPr>
              <a:t>1: Introduction Section : ⁃ Discussion of the business problem and the interested audience in this project.</a:t>
            </a:r>
            <a:r>
              <a:rPr lang="en-US" dirty="0"/>
              <a:t/>
            </a:r>
            <a:br>
              <a:rPr lang="en-US" dirty="0"/>
            </a:br>
            <a:r>
              <a:rPr lang="en-US" dirty="0">
                <a:solidFill>
                  <a:srgbClr val="000000"/>
                </a:solidFill>
                <a:latin typeface="Helvetica Neue"/>
              </a:rPr>
              <a:t>2: Data Section: ⁃ Description of the data that will be used to solve the problem and the sources.</a:t>
            </a:r>
            <a:r>
              <a:rPr lang="en-US" dirty="0"/>
              <a:t/>
            </a:r>
            <a:br>
              <a:rPr lang="en-US" dirty="0"/>
            </a:br>
            <a:r>
              <a:rPr lang="en-US" dirty="0">
                <a:solidFill>
                  <a:srgbClr val="000000"/>
                </a:solidFill>
                <a:latin typeface="Helvetica Neue"/>
              </a:rPr>
              <a:t>3: Methodology section ⁃ Discussion and description of exploratory data analysis carried out, any inferential statistical</a:t>
            </a:r>
            <a:r>
              <a:rPr lang="en-US" dirty="0"/>
              <a:t/>
            </a:r>
            <a:br>
              <a:rPr lang="en-US" dirty="0"/>
            </a:br>
            <a:r>
              <a:rPr lang="en-US" dirty="0">
                <a:solidFill>
                  <a:srgbClr val="000000"/>
                </a:solidFill>
                <a:latin typeface="Helvetica Neue"/>
              </a:rPr>
              <a:t>testing performed, and if any machine learnings were used establishing the strategy and purposes.</a:t>
            </a:r>
            <a:r>
              <a:rPr lang="en-US" dirty="0"/>
              <a:t/>
            </a:r>
            <a:br>
              <a:rPr lang="en-US" dirty="0"/>
            </a:br>
            <a:r>
              <a:rPr lang="en-US" dirty="0">
                <a:solidFill>
                  <a:srgbClr val="000000"/>
                </a:solidFill>
                <a:latin typeface="Helvetica Neue"/>
              </a:rPr>
              <a:t>4: Results section ⁃ Discussion of the results.</a:t>
            </a:r>
            <a:r>
              <a:rPr lang="en-US" dirty="0"/>
              <a:t/>
            </a:r>
            <a:br>
              <a:rPr lang="en-US" dirty="0"/>
            </a:br>
            <a:r>
              <a:rPr lang="en-US" dirty="0">
                <a:solidFill>
                  <a:srgbClr val="000000"/>
                </a:solidFill>
                <a:latin typeface="Helvetica Neue"/>
              </a:rPr>
              <a:t>5: Discussion section ⁃ Elaboration and discussion on any observations noted and any recommendations suggested based on the</a:t>
            </a:r>
            <a:r>
              <a:rPr lang="en-US" dirty="0"/>
              <a:t/>
            </a:r>
            <a:br>
              <a:rPr lang="en-US" dirty="0"/>
            </a:br>
            <a:r>
              <a:rPr lang="en-US" dirty="0">
                <a:solidFill>
                  <a:srgbClr val="000000"/>
                </a:solidFill>
                <a:latin typeface="Helvetica Neue"/>
              </a:rPr>
              <a:t>results.</a:t>
            </a:r>
            <a:r>
              <a:rPr lang="en-US" dirty="0"/>
              <a:t/>
            </a:r>
            <a:br>
              <a:rPr lang="en-US" dirty="0"/>
            </a:br>
            <a:r>
              <a:rPr lang="en-US" dirty="0">
                <a:solidFill>
                  <a:srgbClr val="000000"/>
                </a:solidFill>
                <a:latin typeface="Helvetica Neue"/>
              </a:rPr>
              <a:t>6: Conclusion section ⁃ Report Conclusion.</a:t>
            </a:r>
            <a:endParaRPr lang="en-US" dirty="0"/>
          </a:p>
        </p:txBody>
      </p:sp>
    </p:spTree>
    <p:extLst>
      <p:ext uri="{BB962C8B-B14F-4D97-AF65-F5344CB8AC3E}">
        <p14:creationId xmlns:p14="http://schemas.microsoft.com/office/powerpoint/2010/main" val="2658385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30" y="432662"/>
            <a:ext cx="10170678" cy="6033452"/>
          </a:xfrm>
          <a:prstGeom prst="rect">
            <a:avLst/>
          </a:prstGeom>
        </p:spPr>
      </p:pic>
    </p:spTree>
    <p:extLst>
      <p:ext uri="{BB962C8B-B14F-4D97-AF65-F5344CB8AC3E}">
        <p14:creationId xmlns:p14="http://schemas.microsoft.com/office/powerpoint/2010/main" val="1409985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Thankyou</a:t>
            </a:r>
            <a:endParaRPr lang="en-US" dirty="0"/>
          </a:p>
        </p:txBody>
      </p:sp>
    </p:spTree>
    <p:extLst>
      <p:ext uri="{BB962C8B-B14F-4D97-AF65-F5344CB8AC3E}">
        <p14:creationId xmlns:p14="http://schemas.microsoft.com/office/powerpoint/2010/main" val="2109042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1965" y="850322"/>
            <a:ext cx="10489475" cy="4801314"/>
          </a:xfrm>
          <a:prstGeom prst="rect">
            <a:avLst/>
          </a:prstGeom>
        </p:spPr>
        <p:txBody>
          <a:bodyPr wrap="square">
            <a:spAutoFit/>
          </a:bodyPr>
          <a:lstStyle/>
          <a:p>
            <a:r>
              <a:rPr lang="en-US" b="1" dirty="0" err="1">
                <a:solidFill>
                  <a:srgbClr val="000000"/>
                </a:solidFill>
                <a:latin typeface="inherit"/>
              </a:rPr>
              <a:t>Scanerio</a:t>
            </a:r>
            <a:r>
              <a:rPr lang="en-US" b="1" dirty="0">
                <a:solidFill>
                  <a:srgbClr val="000000"/>
                </a:solidFill>
                <a:latin typeface="inherit"/>
              </a:rPr>
              <a:t>: </a:t>
            </a:r>
          </a:p>
          <a:p>
            <a:r>
              <a:rPr lang="en-US" dirty="0">
                <a:solidFill>
                  <a:srgbClr val="000000"/>
                </a:solidFill>
                <a:latin typeface="Helvetica Neue"/>
              </a:rPr>
              <a:t>I am a data scientist residing in Downtown Singapore. I currently live within walking distance to Downtown </a:t>
            </a:r>
            <a:r>
              <a:rPr lang="en-US" dirty="0" err="1">
                <a:solidFill>
                  <a:srgbClr val="000000"/>
                </a:solidFill>
                <a:latin typeface="Helvetica Neue"/>
              </a:rPr>
              <a:t>Telok</a:t>
            </a:r>
            <a:r>
              <a:rPr lang="en-US" dirty="0">
                <a:solidFill>
                  <a:srgbClr val="000000"/>
                </a:solidFill>
                <a:latin typeface="Helvetica Neue"/>
              </a:rPr>
              <a:t> Ayer MRT metro station and I enjoy many </a:t>
            </a:r>
            <a:r>
              <a:rPr lang="en-US" dirty="0" err="1">
                <a:solidFill>
                  <a:srgbClr val="000000"/>
                </a:solidFill>
                <a:latin typeface="Helvetica Neue"/>
              </a:rPr>
              <a:t>ammenities</a:t>
            </a:r>
            <a:r>
              <a:rPr lang="en-US" dirty="0">
                <a:solidFill>
                  <a:srgbClr val="000000"/>
                </a:solidFill>
                <a:latin typeface="Helvetica Neue"/>
              </a:rPr>
              <a:t> and venues in the area, such as various international </a:t>
            </a:r>
            <a:r>
              <a:rPr lang="en-US" dirty="0" err="1">
                <a:solidFill>
                  <a:srgbClr val="000000"/>
                </a:solidFill>
                <a:latin typeface="Helvetica Neue"/>
              </a:rPr>
              <a:t>cousine</a:t>
            </a:r>
            <a:r>
              <a:rPr lang="en-US" dirty="0">
                <a:solidFill>
                  <a:srgbClr val="000000"/>
                </a:solidFill>
                <a:latin typeface="Helvetica Neue"/>
              </a:rPr>
              <a:t> restaurants, cafes, food shops and entertainment. I have been offered a great opportunity to work for a leader firm in Manhattan, NY. I am very excited and I want to use this opportunity to practice my learnings in Coursera in order to answer relevant questions arisen. The key question is : How can I find a convenient and enjoyable place similar to mine now in Singapore? Certainly, I can use available real estate apps and Google but the idea is to use and apply myself the learned tools during the course. In order to make a comparison and evaluation of the rental options in Manhattan NY, I must set some basis, therefore the apartment in Manhattan must meet the following demands:</a:t>
            </a:r>
          </a:p>
          <a:p>
            <a:pPr>
              <a:buFont typeface="Arial" panose="020B0604020202020204" pitchFamily="34" charset="0"/>
              <a:buChar char="•"/>
            </a:pPr>
            <a:r>
              <a:rPr lang="en-US" dirty="0">
                <a:solidFill>
                  <a:srgbClr val="000000"/>
                </a:solidFill>
                <a:latin typeface="Helvetica Neue"/>
              </a:rPr>
              <a:t>apartment must be 2 or 3 bedrooms</a:t>
            </a:r>
          </a:p>
          <a:p>
            <a:pPr>
              <a:buFont typeface="Arial" panose="020B0604020202020204" pitchFamily="34" charset="0"/>
              <a:buChar char="•"/>
            </a:pPr>
            <a:r>
              <a:rPr lang="en-US" dirty="0">
                <a:solidFill>
                  <a:srgbClr val="000000"/>
                </a:solidFill>
                <a:latin typeface="Helvetica Neue"/>
              </a:rPr>
              <a:t>Desired location is near a metro station in the Manhattan area and within 1.0 mile (1.6 km) radius</a:t>
            </a:r>
          </a:p>
          <a:p>
            <a:pPr>
              <a:buFont typeface="Arial" panose="020B0604020202020204" pitchFamily="34" charset="0"/>
              <a:buChar char="•"/>
            </a:pPr>
            <a:r>
              <a:rPr lang="en-US" dirty="0">
                <a:solidFill>
                  <a:srgbClr val="000000"/>
                </a:solidFill>
                <a:latin typeface="Helvetica Neue"/>
              </a:rPr>
              <a:t>price of rent not exceed $7,000 per month</a:t>
            </a:r>
          </a:p>
          <a:p>
            <a:pPr>
              <a:buFont typeface="Arial" panose="020B0604020202020204" pitchFamily="34" charset="0"/>
              <a:buChar char="•"/>
            </a:pPr>
            <a:r>
              <a:rPr lang="en-US" dirty="0">
                <a:solidFill>
                  <a:srgbClr val="000000"/>
                </a:solidFill>
                <a:latin typeface="Helvetica Neue"/>
              </a:rPr>
              <a:t>Top </a:t>
            </a:r>
            <a:r>
              <a:rPr lang="en-US" dirty="0" err="1">
                <a:solidFill>
                  <a:srgbClr val="000000"/>
                </a:solidFill>
                <a:latin typeface="Helvetica Neue"/>
              </a:rPr>
              <a:t>ammenities</a:t>
            </a:r>
            <a:r>
              <a:rPr lang="en-US" dirty="0">
                <a:solidFill>
                  <a:srgbClr val="000000"/>
                </a:solidFill>
                <a:latin typeface="Helvetica Neue"/>
              </a:rPr>
              <a:t> in the selected neighborhood shall be similar to current residence</a:t>
            </a:r>
          </a:p>
          <a:p>
            <a:pPr>
              <a:buFont typeface="Arial" panose="020B0604020202020204" pitchFamily="34" charset="0"/>
              <a:buChar char="•"/>
            </a:pPr>
            <a:r>
              <a:rPr lang="en-US" dirty="0">
                <a:solidFill>
                  <a:srgbClr val="000000"/>
                </a:solidFill>
                <a:latin typeface="Helvetica Neue"/>
              </a:rPr>
              <a:t>desirable to have venues such as coffee shops, restaurants, wine stores, gym and food shops.</a:t>
            </a:r>
          </a:p>
          <a:p>
            <a:pPr>
              <a:buFont typeface="Arial" panose="020B0604020202020204" pitchFamily="34" charset="0"/>
              <a:buChar char="•"/>
            </a:pPr>
            <a:r>
              <a:rPr lang="en-US" dirty="0">
                <a:solidFill>
                  <a:srgbClr val="000000"/>
                </a:solidFill>
                <a:latin typeface="Helvetica Neue"/>
              </a:rPr>
              <a:t>as a reference, I have included a map of venues near current residence in Singapore.</a:t>
            </a:r>
            <a:endParaRPr lang="en-US" b="0" i="0" dirty="0">
              <a:solidFill>
                <a:srgbClr val="000000"/>
              </a:solidFill>
              <a:effectLst/>
              <a:latin typeface="Helvetica Neue"/>
            </a:endParaRPr>
          </a:p>
        </p:txBody>
      </p:sp>
    </p:spTree>
    <p:extLst>
      <p:ext uri="{BB962C8B-B14F-4D97-AF65-F5344CB8AC3E}">
        <p14:creationId xmlns:p14="http://schemas.microsoft.com/office/powerpoint/2010/main" val="4110517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9988" y="1862185"/>
            <a:ext cx="6945086" cy="923330"/>
          </a:xfrm>
          <a:prstGeom prst="rect">
            <a:avLst/>
          </a:prstGeom>
        </p:spPr>
        <p:txBody>
          <a:bodyPr wrap="square">
            <a:spAutoFit/>
          </a:bodyPr>
          <a:lstStyle/>
          <a:p>
            <a:r>
              <a:rPr lang="en-US" b="1" dirty="0">
                <a:solidFill>
                  <a:srgbClr val="000000"/>
                </a:solidFill>
                <a:latin typeface="inherit"/>
              </a:rPr>
              <a:t>Business Problem:</a:t>
            </a:r>
          </a:p>
          <a:p>
            <a:r>
              <a:rPr lang="en-US" dirty="0">
                <a:solidFill>
                  <a:srgbClr val="000000"/>
                </a:solidFill>
                <a:latin typeface="Helvetica Neue"/>
              </a:rPr>
              <a:t>The challenge is to find a suitable apartment for rent in Manhattan NY that complies with the demands on location, price and venues.</a:t>
            </a:r>
            <a:endParaRPr lang="en-US" b="0" i="0" dirty="0">
              <a:solidFill>
                <a:srgbClr val="000000"/>
              </a:solidFill>
              <a:effectLst/>
              <a:latin typeface="Helvetica Neue"/>
            </a:endParaRPr>
          </a:p>
        </p:txBody>
      </p:sp>
    </p:spTree>
    <p:extLst>
      <p:ext uri="{BB962C8B-B14F-4D97-AF65-F5344CB8AC3E}">
        <p14:creationId xmlns:p14="http://schemas.microsoft.com/office/powerpoint/2010/main" val="391420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5371" y="2248712"/>
            <a:ext cx="9183189" cy="1754326"/>
          </a:xfrm>
          <a:prstGeom prst="rect">
            <a:avLst/>
          </a:prstGeom>
        </p:spPr>
        <p:txBody>
          <a:bodyPr wrap="square">
            <a:spAutoFit/>
          </a:bodyPr>
          <a:lstStyle/>
          <a:p>
            <a:r>
              <a:rPr lang="en-US" b="1" dirty="0">
                <a:solidFill>
                  <a:srgbClr val="000000"/>
                </a:solidFill>
                <a:latin typeface="Helvetica Neue"/>
              </a:rPr>
              <a:t>Interested Audience</a:t>
            </a:r>
          </a:p>
          <a:p>
            <a:r>
              <a:rPr lang="en-US" dirty="0">
                <a:solidFill>
                  <a:srgbClr val="000000"/>
                </a:solidFill>
                <a:latin typeface="Helvetica Neue"/>
              </a:rPr>
              <a:t>I believe this is a relevant challenge with valid questions for anyone moving to other large city in US, EU or Asia. The same methodology can be applied in accordance to demands as applicable. This case is also applicable for anyone interested in exploring starting or locating a new business in any city. Lastly, it can also serve as a good practical exercise to develop Data Science skills.</a:t>
            </a:r>
            <a:endParaRPr lang="en-US" b="0" i="0" dirty="0">
              <a:solidFill>
                <a:srgbClr val="000000"/>
              </a:solidFill>
              <a:effectLst/>
              <a:latin typeface="Helvetica Neue"/>
            </a:endParaRPr>
          </a:p>
        </p:txBody>
      </p:sp>
    </p:spTree>
    <p:extLst>
      <p:ext uri="{BB962C8B-B14F-4D97-AF65-F5344CB8AC3E}">
        <p14:creationId xmlns:p14="http://schemas.microsoft.com/office/powerpoint/2010/main" val="2461646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4925" y="1582341"/>
            <a:ext cx="8098971" cy="2862322"/>
          </a:xfrm>
          <a:prstGeom prst="rect">
            <a:avLst/>
          </a:prstGeom>
        </p:spPr>
        <p:txBody>
          <a:bodyPr wrap="square">
            <a:spAutoFit/>
          </a:bodyPr>
          <a:lstStyle/>
          <a:p>
            <a:r>
              <a:rPr lang="en-US" b="1" dirty="0">
                <a:solidFill>
                  <a:srgbClr val="000000"/>
                </a:solidFill>
                <a:latin typeface="Helvetica Neue"/>
              </a:rPr>
              <a:t>Description of the Data: </a:t>
            </a:r>
          </a:p>
          <a:p>
            <a:pPr>
              <a:buFont typeface="Arial" panose="020B0604020202020204" pitchFamily="34" charset="0"/>
              <a:buChar char="•"/>
            </a:pPr>
            <a:r>
              <a:rPr lang="en-US" dirty="0">
                <a:solidFill>
                  <a:srgbClr val="000000"/>
                </a:solidFill>
                <a:latin typeface="Helvetica Neue"/>
              </a:rPr>
              <a:t>The following data is required to answer the issues of the </a:t>
            </a:r>
            <a:r>
              <a:rPr lang="en-US" dirty="0" err="1">
                <a:solidFill>
                  <a:srgbClr val="000000"/>
                </a:solidFill>
                <a:latin typeface="Helvetica Neue"/>
              </a:rPr>
              <a:t>problem:List</a:t>
            </a:r>
            <a:r>
              <a:rPr lang="en-US" dirty="0">
                <a:solidFill>
                  <a:srgbClr val="000000"/>
                </a:solidFill>
                <a:latin typeface="Helvetica Neue"/>
              </a:rPr>
              <a:t> of Boroughs and neighborhoods of Manhattan with their </a:t>
            </a:r>
            <a:r>
              <a:rPr lang="en-US" dirty="0" err="1">
                <a:solidFill>
                  <a:srgbClr val="000000"/>
                </a:solidFill>
                <a:latin typeface="Helvetica Neue"/>
              </a:rPr>
              <a:t>geodata</a:t>
            </a:r>
            <a:r>
              <a:rPr lang="en-US" dirty="0">
                <a:solidFill>
                  <a:srgbClr val="000000"/>
                </a:solidFill>
                <a:latin typeface="Helvetica Neue"/>
              </a:rPr>
              <a:t> (</a:t>
            </a:r>
            <a:r>
              <a:rPr lang="en-US" dirty="0" err="1">
                <a:solidFill>
                  <a:srgbClr val="000000"/>
                </a:solidFill>
                <a:latin typeface="Helvetica Neue"/>
              </a:rPr>
              <a:t>latitud</a:t>
            </a:r>
            <a:r>
              <a:rPr lang="en-US" dirty="0">
                <a:solidFill>
                  <a:srgbClr val="000000"/>
                </a:solidFill>
                <a:latin typeface="Helvetica Neue"/>
              </a:rPr>
              <a:t> and </a:t>
            </a:r>
            <a:r>
              <a:rPr lang="en-US" dirty="0" smtClean="0">
                <a:solidFill>
                  <a:srgbClr val="000000"/>
                </a:solidFill>
                <a:latin typeface="Helvetica Neue"/>
              </a:rPr>
              <a:t>longitude)</a:t>
            </a:r>
            <a:endParaRPr lang="en-US" dirty="0">
              <a:solidFill>
                <a:srgbClr val="000000"/>
              </a:solidFill>
              <a:latin typeface="Helvetica Neue"/>
            </a:endParaRPr>
          </a:p>
          <a:p>
            <a:pPr>
              <a:buFont typeface="Arial" panose="020B0604020202020204" pitchFamily="34" charset="0"/>
              <a:buChar char="•"/>
            </a:pPr>
            <a:r>
              <a:rPr lang="en-US" dirty="0">
                <a:solidFill>
                  <a:srgbClr val="000000"/>
                </a:solidFill>
                <a:latin typeface="Helvetica Neue"/>
              </a:rPr>
              <a:t>List of Subway metro stations in Manhattan with their address location.</a:t>
            </a:r>
          </a:p>
          <a:p>
            <a:pPr>
              <a:buFont typeface="Arial" panose="020B0604020202020204" pitchFamily="34" charset="0"/>
              <a:buChar char="•"/>
            </a:pPr>
            <a:r>
              <a:rPr lang="en-US" dirty="0">
                <a:solidFill>
                  <a:srgbClr val="000000"/>
                </a:solidFill>
                <a:latin typeface="Helvetica Neue"/>
              </a:rPr>
              <a:t>List of apartments for rent in Manhattan area with their addresses and price.</a:t>
            </a:r>
          </a:p>
          <a:p>
            <a:pPr>
              <a:buFont typeface="Arial" panose="020B0604020202020204" pitchFamily="34" charset="0"/>
              <a:buChar char="•"/>
            </a:pPr>
            <a:r>
              <a:rPr lang="en-US" dirty="0">
                <a:solidFill>
                  <a:srgbClr val="000000"/>
                </a:solidFill>
                <a:latin typeface="Helvetica Neue"/>
              </a:rPr>
              <a:t>Preferably, a list of apartment for rent with additional information, such as price, address, area, of beds, etc.</a:t>
            </a:r>
          </a:p>
          <a:p>
            <a:pPr>
              <a:buFont typeface="Arial" panose="020B0604020202020204" pitchFamily="34" charset="0"/>
              <a:buChar char="•"/>
            </a:pPr>
            <a:r>
              <a:rPr lang="en-US" dirty="0">
                <a:solidFill>
                  <a:srgbClr val="000000"/>
                </a:solidFill>
                <a:latin typeface="Helvetica Neue"/>
              </a:rPr>
              <a:t>Venues for each Manhattan neighborhood ( than can be clustered).</a:t>
            </a:r>
          </a:p>
          <a:p>
            <a:pPr>
              <a:buFont typeface="Arial" panose="020B0604020202020204" pitchFamily="34" charset="0"/>
              <a:buChar char="•"/>
            </a:pPr>
            <a:r>
              <a:rPr lang="en-US" dirty="0">
                <a:solidFill>
                  <a:srgbClr val="000000"/>
                </a:solidFill>
                <a:latin typeface="Helvetica Neue"/>
              </a:rPr>
              <a:t>Venues for subway metro stations, as needed.</a:t>
            </a:r>
            <a:endParaRPr lang="en-US" b="0" i="0" dirty="0">
              <a:solidFill>
                <a:srgbClr val="000000"/>
              </a:solidFill>
              <a:effectLst/>
              <a:latin typeface="Helvetica Neue"/>
            </a:endParaRPr>
          </a:p>
        </p:txBody>
      </p:sp>
    </p:spTree>
    <p:extLst>
      <p:ext uri="{BB962C8B-B14F-4D97-AF65-F5344CB8AC3E}">
        <p14:creationId xmlns:p14="http://schemas.microsoft.com/office/powerpoint/2010/main" val="1550345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1966" y="889678"/>
            <a:ext cx="10672354" cy="4524315"/>
          </a:xfrm>
          <a:prstGeom prst="rect">
            <a:avLst/>
          </a:prstGeom>
        </p:spPr>
        <p:txBody>
          <a:bodyPr wrap="square">
            <a:spAutoFit/>
          </a:bodyPr>
          <a:lstStyle/>
          <a:p>
            <a:r>
              <a:rPr lang="en-US" b="1" dirty="0">
                <a:solidFill>
                  <a:srgbClr val="000000"/>
                </a:solidFill>
                <a:latin typeface="inherit"/>
              </a:rPr>
              <a:t>How the data will be used to solve the problem </a:t>
            </a:r>
          </a:p>
          <a:p>
            <a:r>
              <a:rPr lang="en-US" dirty="0">
                <a:solidFill>
                  <a:srgbClr val="000000"/>
                </a:solidFill>
                <a:latin typeface="Helvetica Neue"/>
              </a:rPr>
              <a:t>The data will be used as follows:</a:t>
            </a:r>
          </a:p>
          <a:p>
            <a:pPr>
              <a:buFont typeface="Arial" panose="020B0604020202020204" pitchFamily="34" charset="0"/>
              <a:buChar char="•"/>
            </a:pPr>
            <a:r>
              <a:rPr lang="en-US" dirty="0">
                <a:solidFill>
                  <a:srgbClr val="000000"/>
                </a:solidFill>
                <a:latin typeface="Helvetica Neue"/>
              </a:rPr>
              <a:t>Use Foursquare and </a:t>
            </a:r>
            <a:r>
              <a:rPr lang="en-US" dirty="0" err="1">
                <a:solidFill>
                  <a:srgbClr val="000000"/>
                </a:solidFill>
                <a:latin typeface="Helvetica Neue"/>
              </a:rPr>
              <a:t>geopy</a:t>
            </a:r>
            <a:r>
              <a:rPr lang="en-US" dirty="0">
                <a:solidFill>
                  <a:srgbClr val="000000"/>
                </a:solidFill>
                <a:latin typeface="Helvetica Neue"/>
              </a:rPr>
              <a:t> data to map top 10 venues for all Manhattan neighborhoods and clustered in groups ( as per Course LAB)</a:t>
            </a:r>
          </a:p>
          <a:p>
            <a:pPr>
              <a:buFont typeface="Arial" panose="020B0604020202020204" pitchFamily="34" charset="0"/>
              <a:buChar char="•"/>
            </a:pPr>
            <a:r>
              <a:rPr lang="en-US" dirty="0">
                <a:solidFill>
                  <a:srgbClr val="000000"/>
                </a:solidFill>
                <a:latin typeface="Helvetica Neue"/>
              </a:rPr>
              <a:t>Use foursquare and </a:t>
            </a:r>
            <a:r>
              <a:rPr lang="en-US" dirty="0" err="1">
                <a:solidFill>
                  <a:srgbClr val="000000"/>
                </a:solidFill>
                <a:latin typeface="Helvetica Neue"/>
              </a:rPr>
              <a:t>geopy</a:t>
            </a:r>
            <a:r>
              <a:rPr lang="en-US" dirty="0">
                <a:solidFill>
                  <a:srgbClr val="000000"/>
                </a:solidFill>
                <a:latin typeface="Helvetica Neue"/>
              </a:rPr>
              <a:t> data to map the location of subway metro stations , separately and on top of the above clustered map in order to be able to identify the venues and </a:t>
            </a:r>
            <a:r>
              <a:rPr lang="en-US" dirty="0" err="1">
                <a:solidFill>
                  <a:srgbClr val="000000"/>
                </a:solidFill>
                <a:latin typeface="Helvetica Neue"/>
              </a:rPr>
              <a:t>ammenities</a:t>
            </a:r>
            <a:r>
              <a:rPr lang="en-US" dirty="0">
                <a:solidFill>
                  <a:srgbClr val="000000"/>
                </a:solidFill>
                <a:latin typeface="Helvetica Neue"/>
              </a:rPr>
              <a:t> near each metro station, or explore each subway location separately.</a:t>
            </a:r>
          </a:p>
          <a:p>
            <a:pPr>
              <a:buFont typeface="Arial" panose="020B0604020202020204" pitchFamily="34" charset="0"/>
              <a:buChar char="•"/>
            </a:pPr>
            <a:r>
              <a:rPr lang="en-US" dirty="0">
                <a:solidFill>
                  <a:srgbClr val="000000"/>
                </a:solidFill>
                <a:latin typeface="Helvetica Neue"/>
              </a:rPr>
              <a:t>Use Foursquare and </a:t>
            </a:r>
            <a:r>
              <a:rPr lang="en-US" dirty="0" err="1">
                <a:solidFill>
                  <a:srgbClr val="000000"/>
                </a:solidFill>
                <a:latin typeface="Helvetica Neue"/>
              </a:rPr>
              <a:t>geopy</a:t>
            </a:r>
            <a:r>
              <a:rPr lang="en-US" dirty="0">
                <a:solidFill>
                  <a:srgbClr val="000000"/>
                </a:solidFill>
                <a:latin typeface="Helvetica Neue"/>
              </a:rPr>
              <a:t> data to map the location of rental places, in some form, linked to the subway locations.</a:t>
            </a:r>
          </a:p>
          <a:p>
            <a:pPr>
              <a:buFont typeface="Arial" panose="020B0604020202020204" pitchFamily="34" charset="0"/>
              <a:buChar char="•"/>
            </a:pPr>
            <a:r>
              <a:rPr lang="en-US" dirty="0">
                <a:solidFill>
                  <a:srgbClr val="000000"/>
                </a:solidFill>
                <a:latin typeface="Helvetica Neue"/>
              </a:rPr>
              <a:t>create a map that depicts, for instance, the average rental price per square </a:t>
            </a:r>
            <a:r>
              <a:rPr lang="en-US" dirty="0" err="1">
                <a:solidFill>
                  <a:srgbClr val="000000"/>
                </a:solidFill>
                <a:latin typeface="Helvetica Neue"/>
              </a:rPr>
              <a:t>ft</a:t>
            </a:r>
            <a:r>
              <a:rPr lang="en-US" dirty="0">
                <a:solidFill>
                  <a:srgbClr val="000000"/>
                </a:solidFill>
                <a:latin typeface="Helvetica Neue"/>
              </a:rPr>
              <a:t>, around a </a:t>
            </a:r>
            <a:r>
              <a:rPr lang="en-US" dirty="0" err="1">
                <a:solidFill>
                  <a:srgbClr val="000000"/>
                </a:solidFill>
                <a:latin typeface="Helvetica Neue"/>
              </a:rPr>
              <a:t>radious</a:t>
            </a:r>
            <a:r>
              <a:rPr lang="en-US" dirty="0">
                <a:solidFill>
                  <a:srgbClr val="000000"/>
                </a:solidFill>
                <a:latin typeface="Helvetica Neue"/>
              </a:rPr>
              <a:t> of 1.0 mile (1.6 km) around each subway station - or a similar metrics. I will be able to quickly point to the popups to know the relative price per subway area.</a:t>
            </a:r>
          </a:p>
          <a:p>
            <a:pPr>
              <a:buFont typeface="Arial" panose="020B0604020202020204" pitchFamily="34" charset="0"/>
              <a:buChar char="•"/>
            </a:pPr>
            <a:r>
              <a:rPr lang="en-US" dirty="0">
                <a:solidFill>
                  <a:srgbClr val="000000"/>
                </a:solidFill>
                <a:latin typeface="Helvetica Neue"/>
              </a:rPr>
              <a:t>Addresses from rental locations will be converted to </a:t>
            </a:r>
            <a:r>
              <a:rPr lang="en-US" dirty="0" err="1">
                <a:solidFill>
                  <a:srgbClr val="000000"/>
                </a:solidFill>
                <a:latin typeface="Helvetica Neue"/>
              </a:rPr>
              <a:t>geodata</a:t>
            </a:r>
            <a:r>
              <a:rPr lang="en-US" dirty="0">
                <a:solidFill>
                  <a:srgbClr val="000000"/>
                </a:solidFill>
                <a:latin typeface="Helvetica Neue"/>
              </a:rPr>
              <a:t>( </a:t>
            </a:r>
            <a:r>
              <a:rPr lang="en-US" dirty="0" err="1">
                <a:solidFill>
                  <a:srgbClr val="000000"/>
                </a:solidFill>
                <a:latin typeface="Helvetica Neue"/>
              </a:rPr>
              <a:t>lat</a:t>
            </a:r>
            <a:r>
              <a:rPr lang="en-US" dirty="0">
                <a:solidFill>
                  <a:srgbClr val="000000"/>
                </a:solidFill>
                <a:latin typeface="Helvetica Neue"/>
              </a:rPr>
              <a:t>, long) using </a:t>
            </a:r>
            <a:r>
              <a:rPr lang="en-US" dirty="0" err="1">
                <a:solidFill>
                  <a:srgbClr val="000000"/>
                </a:solidFill>
                <a:latin typeface="Helvetica Neue"/>
              </a:rPr>
              <a:t>Geopy</a:t>
            </a:r>
            <a:r>
              <a:rPr lang="en-US" dirty="0">
                <a:solidFill>
                  <a:srgbClr val="000000"/>
                </a:solidFill>
                <a:latin typeface="Helvetica Neue"/>
              </a:rPr>
              <a:t>-distance and </a:t>
            </a:r>
            <a:r>
              <a:rPr lang="en-US" dirty="0" err="1">
                <a:solidFill>
                  <a:srgbClr val="000000"/>
                </a:solidFill>
                <a:latin typeface="Helvetica Neue"/>
              </a:rPr>
              <a:t>Nominatim</a:t>
            </a:r>
            <a:r>
              <a:rPr lang="en-US" dirty="0">
                <a:solidFill>
                  <a:srgbClr val="000000"/>
                </a:solidFill>
                <a:latin typeface="Helvetica Neue"/>
              </a:rPr>
              <a:t>.</a:t>
            </a:r>
          </a:p>
          <a:p>
            <a:pPr>
              <a:buFont typeface="Arial" panose="020B0604020202020204" pitchFamily="34" charset="0"/>
              <a:buChar char="•"/>
            </a:pPr>
            <a:r>
              <a:rPr lang="en-US" dirty="0">
                <a:solidFill>
                  <a:srgbClr val="000000"/>
                </a:solidFill>
                <a:latin typeface="Helvetica Neue"/>
              </a:rPr>
              <a:t>Data will be searched in open data sources if available, from real estate sites if open to reading, libraries or other government agencies such as Metro New York MTA, etc.</a:t>
            </a:r>
            <a:endParaRPr lang="en-US" b="0" i="0" dirty="0">
              <a:solidFill>
                <a:srgbClr val="000000"/>
              </a:solidFill>
              <a:effectLst/>
              <a:latin typeface="Helvetica Neue"/>
            </a:endParaRPr>
          </a:p>
        </p:txBody>
      </p:sp>
    </p:spTree>
    <p:extLst>
      <p:ext uri="{BB962C8B-B14F-4D97-AF65-F5344CB8AC3E}">
        <p14:creationId xmlns:p14="http://schemas.microsoft.com/office/powerpoint/2010/main" val="2187127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0867" y="1710291"/>
            <a:ext cx="8830491" cy="3139321"/>
          </a:xfrm>
          <a:prstGeom prst="rect">
            <a:avLst/>
          </a:prstGeom>
        </p:spPr>
        <p:txBody>
          <a:bodyPr wrap="square">
            <a:spAutoFit/>
          </a:bodyPr>
          <a:lstStyle/>
          <a:p>
            <a:r>
              <a:rPr lang="en-US" dirty="0">
                <a:solidFill>
                  <a:srgbClr val="000000"/>
                </a:solidFill>
                <a:latin typeface="Helvetica Neue"/>
              </a:rPr>
              <a:t>The </a:t>
            </a:r>
            <a:r>
              <a:rPr lang="en-US" dirty="0" err="1">
                <a:solidFill>
                  <a:srgbClr val="000000"/>
                </a:solidFill>
                <a:latin typeface="Helvetica Neue"/>
              </a:rPr>
              <a:t>procesing</a:t>
            </a:r>
            <a:r>
              <a:rPr lang="en-US" dirty="0">
                <a:solidFill>
                  <a:srgbClr val="000000"/>
                </a:solidFill>
                <a:latin typeface="Helvetica Neue"/>
              </a:rPr>
              <a:t> of these DATA will allow to answer the key questions to make a decision:</a:t>
            </a:r>
          </a:p>
          <a:p>
            <a:pPr>
              <a:buFont typeface="Arial" panose="020B0604020202020204" pitchFamily="34" charset="0"/>
              <a:buChar char="•"/>
            </a:pPr>
            <a:r>
              <a:rPr lang="en-US" dirty="0">
                <a:solidFill>
                  <a:srgbClr val="000000"/>
                </a:solidFill>
                <a:latin typeface="Helvetica Neue"/>
              </a:rPr>
              <a:t>what is the cost of rent around a mile radius from each subway metro station?</a:t>
            </a:r>
          </a:p>
          <a:p>
            <a:pPr>
              <a:buFont typeface="Arial" panose="020B0604020202020204" pitchFamily="34" charset="0"/>
              <a:buChar char="•"/>
            </a:pPr>
            <a:r>
              <a:rPr lang="en-US" dirty="0">
                <a:solidFill>
                  <a:srgbClr val="000000"/>
                </a:solidFill>
                <a:latin typeface="Helvetica Neue"/>
              </a:rPr>
              <a:t>what is the area of Manhattan with best rental pricing that meets criteria established?</a:t>
            </a:r>
          </a:p>
          <a:p>
            <a:pPr>
              <a:buFont typeface="Arial" panose="020B0604020202020204" pitchFamily="34" charset="0"/>
              <a:buChar char="•"/>
            </a:pPr>
            <a:r>
              <a:rPr lang="en-US" dirty="0">
                <a:solidFill>
                  <a:srgbClr val="000000"/>
                </a:solidFill>
                <a:latin typeface="Helvetica Neue"/>
              </a:rPr>
              <a:t>What is the distance from work place and the tentative future home?</a:t>
            </a:r>
          </a:p>
          <a:p>
            <a:pPr>
              <a:buFont typeface="Arial" panose="020B0604020202020204" pitchFamily="34" charset="0"/>
              <a:buChar char="•"/>
            </a:pPr>
            <a:r>
              <a:rPr lang="en-US" dirty="0">
                <a:solidFill>
                  <a:srgbClr val="000000"/>
                </a:solidFill>
                <a:latin typeface="Helvetica Neue"/>
              </a:rPr>
              <a:t>What are the venues of the two best places to live? How the prices compare?</a:t>
            </a:r>
          </a:p>
          <a:p>
            <a:pPr>
              <a:buFont typeface="Arial" panose="020B0604020202020204" pitchFamily="34" charset="0"/>
              <a:buChar char="•"/>
            </a:pPr>
            <a:r>
              <a:rPr lang="en-US" dirty="0">
                <a:solidFill>
                  <a:srgbClr val="000000"/>
                </a:solidFill>
                <a:latin typeface="Helvetica Neue"/>
              </a:rPr>
              <a:t>How venues distribute among Manhattan neighborhoods and around metro stations?</a:t>
            </a:r>
          </a:p>
          <a:p>
            <a:pPr>
              <a:buFont typeface="Arial" panose="020B0604020202020204" pitchFamily="34" charset="0"/>
              <a:buChar char="•"/>
            </a:pPr>
            <a:r>
              <a:rPr lang="en-US" dirty="0">
                <a:solidFill>
                  <a:srgbClr val="000000"/>
                </a:solidFill>
                <a:latin typeface="Helvetica Neue"/>
              </a:rPr>
              <a:t>Are there tradeoffs between size and price and location.</a:t>
            </a:r>
          </a:p>
          <a:p>
            <a:pPr>
              <a:buFont typeface="Arial" panose="020B0604020202020204" pitchFamily="34" charset="0"/>
              <a:buChar char="•"/>
            </a:pPr>
            <a:r>
              <a:rPr lang="en-US" dirty="0">
                <a:solidFill>
                  <a:srgbClr val="000000"/>
                </a:solidFill>
                <a:latin typeface="Helvetica Neue"/>
              </a:rPr>
              <a:t>Any other interesting statistical data findings of the real estate and overall data.</a:t>
            </a:r>
            <a:endParaRPr lang="en-US" b="0" i="0" dirty="0">
              <a:solidFill>
                <a:srgbClr val="000000"/>
              </a:solidFill>
              <a:effectLst/>
              <a:latin typeface="Helvetica Neue"/>
            </a:endParaRPr>
          </a:p>
        </p:txBody>
      </p:sp>
    </p:spTree>
    <p:extLst>
      <p:ext uri="{BB962C8B-B14F-4D97-AF65-F5344CB8AC3E}">
        <p14:creationId xmlns:p14="http://schemas.microsoft.com/office/powerpoint/2010/main" val="2529374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66" y="203435"/>
            <a:ext cx="10767038" cy="6354120"/>
          </a:xfrm>
          <a:prstGeom prst="rect">
            <a:avLst/>
          </a:prstGeom>
        </p:spPr>
      </p:pic>
    </p:spTree>
    <p:extLst>
      <p:ext uri="{BB962C8B-B14F-4D97-AF65-F5344CB8AC3E}">
        <p14:creationId xmlns:p14="http://schemas.microsoft.com/office/powerpoint/2010/main" val="5719144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25</TotalTime>
  <Words>263</Words>
  <Application>Microsoft Office PowerPoint</Application>
  <PresentationFormat>Widescreen</PresentationFormat>
  <Paragraphs>39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Helvetica Neue</vt:lpstr>
      <vt:lpstr>inherit</vt:lpstr>
      <vt:lpstr>Rockwell</vt:lpstr>
      <vt:lpstr>Rockwell Condensed</vt:lpstr>
      <vt:lpstr>Wingdings</vt:lpstr>
      <vt:lpstr>Wood Type</vt:lpstr>
      <vt:lpstr>Coursera Capstone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SyEd HaNad ShAh</dc:creator>
  <cp:lastModifiedBy>SyEd HaNad ShAh</cp:lastModifiedBy>
  <cp:revision>3</cp:revision>
  <dcterms:created xsi:type="dcterms:W3CDTF">2020-08-04T17:19:54Z</dcterms:created>
  <dcterms:modified xsi:type="dcterms:W3CDTF">2020-08-04T17:45:16Z</dcterms:modified>
</cp:coreProperties>
</file>